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9" r:id="rId6"/>
    <p:sldId id="258" r:id="rId7"/>
    <p:sldId id="279" r:id="rId8"/>
    <p:sldId id="265" r:id="rId9"/>
    <p:sldId id="264" r:id="rId10"/>
    <p:sldId id="278" r:id="rId11"/>
    <p:sldId id="274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6" r:id="rId20"/>
    <p:sldId id="273" r:id="rId21"/>
    <p:sldId id="262" r:id="rId22"/>
    <p:sldId id="263" r:id="rId23"/>
    <p:sldId id="275" r:id="rId24"/>
    <p:sldId id="266" r:id="rId2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719-97AA-4C34-A9D7-5D6BFA0E6D2D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F9429-C760-4350-987B-2DCC4D26AA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2803-556D-4FCE-A722-1F64B3EB42BB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2502-2107-438A-A1B6-D5A90D3508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A2CB-D478-40C2-8976-7CB1DA333B28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1A6E-B8B1-433F-85C1-70BA8166E5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D2A1-9675-440B-AEDB-7ABF8E408688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B182-BCFB-4051-AA04-C9453A7D30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3F1FC-5AF7-4BE9-B501-42931BA30767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31B4-48EC-4923-8505-9B668F32E5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9E03-FFB8-4742-AFD9-4233C884C5E6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D9689-FB9D-49AF-A3B8-E3A819C8969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84019-6403-4EF4-B445-90900F89C6A2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0930-38D8-4759-9F73-8C697490D42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C7562-164D-4BF5-860A-9C499E8D9215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AD346-D946-4346-8FD5-12B0973633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98EC-DB53-40A9-82F1-F8481C589434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79DB-6830-4F60-AEF5-C527130F48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BBCC-6F38-44E5-9B10-616C506965D2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B402F-C563-48D2-9748-31128C62860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41295-3E99-4D2D-9740-80F831345F97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64C44-5421-416B-8204-A806A845D0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09D335-ADA1-4FDB-BF71-B605C19649DA}" type="datetimeFigureOut">
              <a:rPr lang="it-IT"/>
              <a:pPr>
                <a:defRPr/>
              </a:pPr>
              <a:t>30/03/2016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67BD7F-1FE3-4027-B06F-57D9DA920D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puglisi@liu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olo 1"/>
          <p:cNvSpPr>
            <a:spLocks noGrp="1"/>
          </p:cNvSpPr>
          <p:nvPr>
            <p:ph type="ctrTitle"/>
          </p:nvPr>
        </p:nvSpPr>
        <p:spPr>
          <a:xfrm>
            <a:off x="611560" y="1844825"/>
            <a:ext cx="7846640" cy="1755626"/>
          </a:xfrm>
        </p:spPr>
        <p:txBody>
          <a:bodyPr/>
          <a:lstStyle/>
          <a:p>
            <a:pPr eaLnBrk="1" hangingPunct="1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/>
              <a:t> </a:t>
            </a:r>
            <a:br>
              <a:rPr lang="it-IT" sz="4000" b="1" dirty="0" smtClean="0"/>
            </a:br>
            <a:r>
              <a:rPr lang="it-IT" sz="4000" b="1" dirty="0" smtClean="0"/>
              <a:t/>
            </a:r>
            <a:br>
              <a:rPr lang="it-IT" sz="4000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   </a:t>
            </a:r>
            <a:r>
              <a:rPr lang="it-IT" sz="3200" b="1" dirty="0" smtClean="0"/>
              <a:t>intervento a cura di </a:t>
            </a:r>
            <a:r>
              <a:rPr lang="it-IT" sz="3200" b="1" dirty="0" err="1" smtClean="0"/>
              <a:t>michele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puglisi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   </a:t>
            </a:r>
            <a:r>
              <a:rPr lang="it-IT" sz="3200" b="1" dirty="0" err="1" smtClean="0"/>
              <a:t>LIUC-Università</a:t>
            </a:r>
            <a:r>
              <a:rPr lang="it-IT" sz="3200" b="1" dirty="0" smtClean="0"/>
              <a:t> Cattaneo</a:t>
            </a:r>
            <a:br>
              <a:rPr lang="it-IT" sz="3200" b="1" dirty="0" smtClean="0"/>
            </a:b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  </a:t>
            </a:r>
            <a:r>
              <a:rPr lang="it-IT" sz="2800" b="1" dirty="0" err="1" smtClean="0"/>
              <a:t>Tradate</a:t>
            </a:r>
            <a:r>
              <a:rPr lang="it-IT" sz="2800" b="1" dirty="0" smtClean="0"/>
              <a:t> – 30 marzo 2016</a:t>
            </a:r>
            <a:br>
              <a:rPr lang="it-IT" sz="2800" b="1" dirty="0" smtClean="0"/>
            </a:br>
            <a:r>
              <a:rPr lang="it-IT" sz="3200" b="1" dirty="0" smtClean="0"/>
              <a:t>  Liceo Marie Curie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6912768" cy="230425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600" b="1" dirty="0" smtClean="0">
                <a:solidFill>
                  <a:schemeClr val="tx1"/>
                </a:solidFill>
              </a:rPr>
              <a:t>       </a:t>
            </a:r>
            <a:r>
              <a:rPr lang="it-IT" sz="4000" b="1" dirty="0" smtClean="0">
                <a:solidFill>
                  <a:schemeClr val="tx1"/>
                </a:solidFill>
              </a:rPr>
              <a:t>SCEGLIERE L’UNIVERSITA’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4000" b="1" dirty="0" smtClean="0">
                <a:solidFill>
                  <a:schemeClr val="tx1"/>
                </a:solidFill>
              </a:rPr>
              <a:t>     NEL XXI SECOLO</a:t>
            </a:r>
          </a:p>
        </p:txBody>
      </p:sp>
      <p:pic>
        <p:nvPicPr>
          <p:cNvPr id="13315" name="Picture 4" descr="Logo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80975"/>
            <a:ext cx="1944688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COME SCEGLIERE DUNQUE?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 smtClean="0"/>
              <a:t>LE UNIVERSITA’ CHE SULLA CARTA (O SUL SITO) RISPONDONO ALLE MIE INTENZIONI ED INTERESSI VANNO VISITATE </a:t>
            </a:r>
            <a:r>
              <a:rPr lang="it-IT" b="1" dirty="0" err="1" smtClean="0"/>
              <a:t>DI</a:t>
            </a:r>
            <a:r>
              <a:rPr lang="it-IT" b="1" dirty="0" smtClean="0"/>
              <a:t> PERSONA.</a:t>
            </a:r>
          </a:p>
          <a:p>
            <a:pPr algn="just"/>
            <a:r>
              <a:rPr lang="it-IT" b="1" dirty="0" smtClean="0"/>
              <a:t>DURANTE LA VISITA, SI CHIEDE </a:t>
            </a:r>
            <a:r>
              <a:rPr lang="it-IT" b="1" dirty="0" err="1" smtClean="0"/>
              <a:t>DI</a:t>
            </a:r>
            <a:r>
              <a:rPr lang="it-IT" b="1" dirty="0" smtClean="0"/>
              <a:t> PARLARE CON QUALCHE STUDENTE GIA’ ISCRITTO PER VERIFICARE: SODDISFAZIONE NEL RAPPORTO CON I DOCENTI, OPPORTUNITA’ </a:t>
            </a:r>
            <a:r>
              <a:rPr lang="it-IT" b="1" dirty="0" err="1" smtClean="0"/>
              <a:t>DI</a:t>
            </a:r>
            <a:r>
              <a:rPr lang="it-IT" b="1" dirty="0" smtClean="0"/>
              <a:t> SCAMBI INTERNAZIONALI, LEGAMI CON IL MONDO DELLE PROFESSIONI, </a:t>
            </a:r>
            <a:r>
              <a:rPr lang="it-IT" b="1" dirty="0" err="1" smtClean="0"/>
              <a:t>STRUTTURE…</a:t>
            </a:r>
            <a:endParaRPr lang="it-IT" b="1" dirty="0" smtClean="0"/>
          </a:p>
          <a:p>
            <a:pPr algn="just"/>
            <a:endParaRPr lang="it-IT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IL PERCORSO CHE VA SEGUITO: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/>
          <a:lstStyle/>
          <a:p>
            <a:pPr eaLnBrk="1" hangingPunct="1"/>
            <a:r>
              <a:rPr lang="it-IT" sz="4000" b="1" dirty="0" smtClean="0"/>
              <a:t>IN INGRESSO:   l’orientamento, per conoscere e scegliere </a:t>
            </a:r>
          </a:p>
          <a:p>
            <a:pPr eaLnBrk="1" hangingPunct="1"/>
            <a:r>
              <a:rPr lang="it-IT" sz="4000" b="1" dirty="0" smtClean="0"/>
              <a:t>IN  ITINERE:      la didattica,  i servizi, le opportunità per definire il proprio profilo</a:t>
            </a:r>
          </a:p>
          <a:p>
            <a:pPr eaLnBrk="1" hangingPunct="1"/>
            <a:r>
              <a:rPr lang="it-IT" sz="4000" b="1" dirty="0" smtClean="0"/>
              <a:t>IN USCITA:        l’accompagnamento verso le professioni, stage e tirocini, </a:t>
            </a:r>
            <a:r>
              <a:rPr lang="it-IT" sz="4000" b="1" dirty="0" err="1" smtClean="0"/>
              <a:t>coaching</a:t>
            </a:r>
            <a:r>
              <a:rPr lang="it-IT" sz="4000" b="1" dirty="0" smtClean="0"/>
              <a:t>, career service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18487" cy="1417638"/>
          </a:xfrm>
        </p:spPr>
        <p:txBody>
          <a:bodyPr/>
          <a:lstStyle/>
          <a:p>
            <a:pPr eaLnBrk="1" hangingPunct="1"/>
            <a:r>
              <a:rPr lang="it-IT" b="1" smtClean="0"/>
              <a:t>Le 8 competenze chiave</a:t>
            </a:r>
            <a:br>
              <a:rPr lang="it-IT" b="1" smtClean="0"/>
            </a:br>
            <a:r>
              <a:rPr lang="it-IT" b="1" smtClean="0"/>
              <a:t>per la cittadinanza europea 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395288" y="1484313"/>
            <a:ext cx="8291512" cy="5040312"/>
          </a:xfrm>
        </p:spPr>
        <p:txBody>
          <a:bodyPr/>
          <a:lstStyle/>
          <a:p>
            <a:pPr eaLnBrk="1" hangingPunct="1"/>
            <a:r>
              <a:rPr lang="it-IT" b="1" smtClean="0"/>
              <a:t>Comunicare nella propria lingua madre</a:t>
            </a:r>
          </a:p>
          <a:p>
            <a:pPr eaLnBrk="1" hangingPunct="1"/>
            <a:r>
              <a:rPr lang="it-IT" b="1" smtClean="0"/>
              <a:t>Comunicare in una lingua straniera</a:t>
            </a:r>
          </a:p>
          <a:p>
            <a:pPr eaLnBrk="1" hangingPunct="1"/>
            <a:r>
              <a:rPr lang="it-IT" b="1" smtClean="0"/>
              <a:t>Competenza matematica e di base in scienza e tecnologia</a:t>
            </a:r>
          </a:p>
          <a:p>
            <a:pPr eaLnBrk="1" hangingPunct="1"/>
            <a:r>
              <a:rPr lang="it-IT" b="1" smtClean="0"/>
              <a:t>Competenza digitale</a:t>
            </a:r>
          </a:p>
          <a:p>
            <a:pPr eaLnBrk="1" hangingPunct="1"/>
            <a:r>
              <a:rPr lang="it-IT" b="1" smtClean="0"/>
              <a:t>Imparare ad imparare</a:t>
            </a:r>
          </a:p>
          <a:p>
            <a:pPr eaLnBrk="1" hangingPunct="1"/>
            <a:r>
              <a:rPr lang="it-IT" b="1" smtClean="0"/>
              <a:t>Competenze sociali e civiche</a:t>
            </a:r>
          </a:p>
          <a:p>
            <a:pPr eaLnBrk="1" hangingPunct="1"/>
            <a:r>
              <a:rPr lang="it-IT" b="1" smtClean="0"/>
              <a:t>Spirito di iniziativa e imprenditorialità</a:t>
            </a:r>
          </a:p>
          <a:p>
            <a:pPr eaLnBrk="1" hangingPunct="1"/>
            <a:r>
              <a:rPr lang="it-IT" b="1" smtClean="0"/>
              <a:t>Consapevolezza ed espressione culturale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Le competenze richieste in genere</a:t>
            </a:r>
            <a:br>
              <a:rPr lang="it-IT" b="1" smtClean="0"/>
            </a:br>
            <a:r>
              <a:rPr lang="it-IT" b="1" smtClean="0"/>
              <a:t>dal mondo delle professioni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it-IT" smtClean="0"/>
          </a:p>
          <a:p>
            <a:pPr algn="ctr" eaLnBrk="1" hangingPunct="1"/>
            <a:endParaRPr lang="it-IT" smtClean="0"/>
          </a:p>
          <a:p>
            <a:pPr algn="ctr" eaLnBrk="1" hangingPunct="1"/>
            <a:r>
              <a:rPr lang="it-IT" sz="4400" b="1" smtClean="0"/>
              <a:t>ORGANIZZATIVE</a:t>
            </a:r>
          </a:p>
          <a:p>
            <a:pPr algn="ctr" eaLnBrk="1" hangingPunct="1"/>
            <a:r>
              <a:rPr lang="it-IT" sz="4400" b="1" smtClean="0"/>
              <a:t>RELAZIONALI</a:t>
            </a:r>
          </a:p>
          <a:p>
            <a:pPr algn="ctr" eaLnBrk="1" hangingPunct="1"/>
            <a:r>
              <a:rPr lang="it-IT" sz="4400" b="1" smtClean="0"/>
              <a:t>PERSONALI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ORGANIZZATIVE</a:t>
            </a: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611188" y="1557338"/>
            <a:ext cx="8229600" cy="4525962"/>
          </a:xfrm>
        </p:spPr>
        <p:txBody>
          <a:bodyPr/>
          <a:lstStyle/>
          <a:p>
            <a:pPr eaLnBrk="1" hangingPunct="1"/>
            <a:endParaRPr lang="it-IT" b="1" smtClean="0"/>
          </a:p>
          <a:p>
            <a:pPr eaLnBrk="1" hangingPunct="1"/>
            <a:endParaRPr lang="it-IT" b="1" smtClean="0"/>
          </a:p>
          <a:p>
            <a:pPr eaLnBrk="1" hangingPunct="1"/>
            <a:r>
              <a:rPr lang="it-IT" b="1" smtClean="0"/>
              <a:t>GESTIONE DEL TEMPO</a:t>
            </a:r>
          </a:p>
          <a:p>
            <a:pPr eaLnBrk="1" hangingPunct="1"/>
            <a:r>
              <a:rPr lang="it-IT" b="1" smtClean="0"/>
              <a:t>DETERMINAZIONE VERSO GLI OBIETTIVI</a:t>
            </a:r>
          </a:p>
          <a:p>
            <a:pPr eaLnBrk="1" hangingPunct="1"/>
            <a:r>
              <a:rPr lang="it-IT" b="1" smtClean="0"/>
              <a:t>METODO DI LAVORO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RELAZIONALI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b="1" smtClean="0"/>
              <a:t>CAPACITA’ DI LAVORARE IN GRUPPO</a:t>
            </a:r>
          </a:p>
          <a:p>
            <a:pPr eaLnBrk="1" hangingPunct="1"/>
            <a:r>
              <a:rPr lang="it-IT" b="1" smtClean="0"/>
              <a:t>CAPACITA’ DI COMPRENDERE GLI ALTRI</a:t>
            </a:r>
          </a:p>
          <a:p>
            <a:pPr eaLnBrk="1" hangingPunct="1"/>
            <a:r>
              <a:rPr lang="it-IT" b="1" smtClean="0"/>
              <a:t>CAPACITA’ COMUNICATIVA</a:t>
            </a:r>
          </a:p>
          <a:p>
            <a:pPr eaLnBrk="1" hangingPunct="1"/>
            <a:r>
              <a:rPr lang="it-IT" b="1" smtClean="0"/>
              <a:t>DISPONIBILITA’ AL CAMBIAMENTO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PERSONALI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b="1" smtClean="0"/>
              <a:t>AUTONOMIA</a:t>
            </a:r>
          </a:p>
          <a:p>
            <a:pPr eaLnBrk="1" hangingPunct="1"/>
            <a:r>
              <a:rPr lang="it-IT" b="1" smtClean="0"/>
              <a:t>MOTIVAZIONE</a:t>
            </a:r>
          </a:p>
          <a:p>
            <a:pPr eaLnBrk="1" hangingPunct="1"/>
            <a:r>
              <a:rPr lang="it-IT" b="1" smtClean="0"/>
              <a:t>DISPONIBILTA’</a:t>
            </a:r>
          </a:p>
          <a:p>
            <a:pPr eaLnBrk="1" hangingPunct="1"/>
            <a:r>
              <a:rPr lang="it-IT" b="1" smtClean="0"/>
              <a:t>AFFIDABILITA’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/>
              <a:t>PRINCIPALI ELEMENTI NELLA SELEZIONE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PERSONALE LAUREATO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it-IT" sz="2800" b="1" smtClean="0"/>
          </a:p>
          <a:p>
            <a:pPr>
              <a:lnSpc>
                <a:spcPct val="90000"/>
              </a:lnSpc>
            </a:pPr>
            <a:r>
              <a:rPr lang="it-IT" sz="2800" b="1" smtClean="0"/>
              <a:t>MOTIVAZIONE AL LAVORO</a:t>
            </a:r>
          </a:p>
          <a:p>
            <a:pPr>
              <a:lnSpc>
                <a:spcPct val="90000"/>
              </a:lnSpc>
            </a:pPr>
            <a:r>
              <a:rPr lang="it-IT" sz="2800" b="1" smtClean="0"/>
              <a:t>LAVORO IN GRUPPO</a:t>
            </a:r>
          </a:p>
          <a:p>
            <a:pPr>
              <a:lnSpc>
                <a:spcPct val="90000"/>
              </a:lnSpc>
            </a:pPr>
            <a:r>
              <a:rPr lang="it-IT" sz="2800" b="1" smtClean="0"/>
              <a:t>FLESSIBILITA’</a:t>
            </a:r>
          </a:p>
          <a:p>
            <a:pPr>
              <a:lnSpc>
                <a:spcPct val="90000"/>
              </a:lnSpc>
            </a:pPr>
            <a:r>
              <a:rPr lang="it-IT" sz="2800" b="1" smtClean="0"/>
              <a:t>RESISTENZA ALLO STRESS</a:t>
            </a:r>
          </a:p>
          <a:p>
            <a:pPr>
              <a:lnSpc>
                <a:spcPct val="90000"/>
              </a:lnSpc>
            </a:pPr>
            <a:r>
              <a:rPr lang="it-IT" sz="2800" b="1" smtClean="0"/>
              <a:t>ORIENTAMENTO AL RISULTATO</a:t>
            </a:r>
          </a:p>
          <a:p>
            <a:pPr>
              <a:lnSpc>
                <a:spcPct val="90000"/>
              </a:lnSpc>
            </a:pPr>
            <a:r>
              <a:rPr lang="it-IT" sz="2800" b="1" smtClean="0"/>
              <a:t>PRECISIONE/DISCIPLINA</a:t>
            </a:r>
          </a:p>
          <a:p>
            <a:pPr>
              <a:lnSpc>
                <a:spcPct val="90000"/>
              </a:lnSpc>
            </a:pPr>
            <a:r>
              <a:rPr lang="it-IT" sz="2800" b="1" smtClean="0"/>
              <a:t>POSITIVITA’ RELAZIONALE</a:t>
            </a:r>
          </a:p>
          <a:p>
            <a:pPr>
              <a:lnSpc>
                <a:spcPct val="90000"/>
              </a:lnSpc>
            </a:pPr>
            <a:r>
              <a:rPr lang="it-IT" sz="2800" b="1" smtClean="0"/>
              <a:t>CONOSCENZA LINGUE</a:t>
            </a:r>
          </a:p>
          <a:p>
            <a:pPr>
              <a:lnSpc>
                <a:spcPct val="90000"/>
              </a:lnSpc>
            </a:pPr>
            <a:endParaRPr lang="it-IT" sz="2800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UN CIRCOLO VIZIOSO?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NON SEMPRE I LAUREATI HANNO PROFILI IN USCITA CHE SODDISFANO QUESTE RICHIESTE</a:t>
            </a:r>
            <a:endParaRPr lang="it-IT" sz="4000" b="1" dirty="0" smtClean="0"/>
          </a:p>
          <a:p>
            <a:pPr algn="just" eaLnBrk="1" hangingPunct="1">
              <a:buFont typeface="Arial" charset="0"/>
              <a:buNone/>
            </a:pPr>
            <a:r>
              <a:rPr lang="it-IT" sz="4000" b="1" dirty="0" smtClean="0"/>
              <a:t>   </a:t>
            </a:r>
            <a:r>
              <a:rPr lang="it-IT" b="1" dirty="0" smtClean="0"/>
              <a:t>INOLTRE, IL NOSTRO SISTEMA IMPRENDITORIALE  VEDE IN PREVALENZA PICCOLE IMPRESE A GESTIONE  FAMIGLIARE.</a:t>
            </a:r>
          </a:p>
          <a:p>
            <a:pPr algn="just" eaLnBrk="1" hangingPunct="1">
              <a:buFont typeface="Arial" charset="0"/>
              <a:buNone/>
            </a:pPr>
            <a:r>
              <a:rPr lang="it-IT" b="1" dirty="0" smtClean="0"/>
              <a:t>    E’ UN BENE? E’ UN MALE? </a:t>
            </a:r>
          </a:p>
          <a:p>
            <a:pPr algn="just" eaLnBrk="1" hangingPunct="1">
              <a:buFont typeface="Arial" charset="0"/>
              <a:buNone/>
            </a:pPr>
            <a:r>
              <a:rPr lang="it-IT" b="1" dirty="0" smtClean="0"/>
              <a:t>    E’ UN FATTO CERTO E NON SOLO </a:t>
            </a:r>
            <a:r>
              <a:rPr lang="it-IT" b="1" dirty="0" err="1" smtClean="0"/>
              <a:t>ITALIANO…</a:t>
            </a:r>
            <a:endParaRPr lang="it-IT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18487" cy="1417638"/>
          </a:xfrm>
        </p:spPr>
        <p:txBody>
          <a:bodyPr/>
          <a:lstStyle/>
          <a:p>
            <a:pPr eaLnBrk="1" hangingPunct="1"/>
            <a:r>
              <a:rPr lang="it-IT" b="1" smtClean="0"/>
              <a:t>SISTEMA IMPRESE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395288" y="1268413"/>
            <a:ext cx="8291512" cy="4857750"/>
          </a:xfrm>
        </p:spPr>
        <p:txBody>
          <a:bodyPr/>
          <a:lstStyle/>
          <a:p>
            <a:pPr algn="just" eaLnBrk="1" hangingPunct="1"/>
            <a:r>
              <a:rPr lang="it-IT" b="1" smtClean="0"/>
              <a:t>LE IMPRESE DI PROPRIETA’ E A GESTIONE FAMIGLIARE SONO DIFFUSE IN TUTTA EUROPA E NEGLI USA.</a:t>
            </a:r>
          </a:p>
          <a:p>
            <a:pPr algn="just" eaLnBrk="1" hangingPunct="1"/>
            <a:r>
              <a:rPr lang="it-IT" b="1" smtClean="0"/>
              <a:t>RESISTONO MEGLIO ALLE FASI DI CRISI.</a:t>
            </a:r>
          </a:p>
          <a:p>
            <a:pPr algn="just" eaLnBrk="1" hangingPunct="1"/>
            <a:r>
              <a:rPr lang="it-IT" b="1" smtClean="0"/>
              <a:t>NON SEMPRE HANNO TRA LE PRIORITA’ LA CRESCITA DELLE RISORSE UMANE  </a:t>
            </a:r>
            <a:r>
              <a:rPr lang="it-IT" sz="4000" b="1" smtClean="0"/>
              <a:t>MA</a:t>
            </a:r>
          </a:p>
          <a:p>
            <a:pPr algn="just" eaLnBrk="1" hangingPunct="1">
              <a:buFont typeface="Arial" charset="0"/>
              <a:buNone/>
            </a:pPr>
            <a:r>
              <a:rPr lang="it-IT" b="1" smtClean="0"/>
              <a:t>    L’INGRESSO DELLE GIOVANI GENERAZIONI “DI FAMIGLIA” FAVORISCE INNOVAZIONE E INTERNAZIONALIZZAZIONE.</a:t>
            </a:r>
          </a:p>
          <a:p>
            <a:pPr eaLnBrk="1" hangingPunct="1"/>
            <a:endParaRPr lang="it-IT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LEGGE 30 DICEMBRE 2010, N. 240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341438"/>
            <a:ext cx="8291512" cy="4784725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it-IT" b="1" dirty="0" smtClean="0"/>
              <a:t>ART. 1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it-IT" b="1" dirty="0" smtClean="0"/>
              <a:t>   PRINCIPI  ISPIRATORI  DELLA  RIFORMA</a:t>
            </a:r>
          </a:p>
          <a:p>
            <a:pPr marL="514350" indent="-514350" algn="just" eaLnBrk="1" hangingPunct="1">
              <a:buFont typeface="Arial" charset="0"/>
              <a:buAutoNum type="arabicParenR"/>
              <a:defRPr/>
            </a:pPr>
            <a:r>
              <a:rPr lang="it-IT" b="1" dirty="0" smtClean="0"/>
              <a:t>Le  università sono </a:t>
            </a:r>
            <a:r>
              <a:rPr lang="it-IT" sz="3600" b="1" dirty="0" smtClean="0"/>
              <a:t>sede primaria di libera ricerca e di libera formazione </a:t>
            </a:r>
            <a:r>
              <a:rPr lang="it-IT" b="1" dirty="0" smtClean="0"/>
              <a:t>nell’ambito dei rispettivi ordinamenti e sono luogo di apprendimento e di elaborazione critica delle conoscenze; operano combinando in modo organico </a:t>
            </a:r>
            <a:r>
              <a:rPr lang="it-IT" sz="3600" b="1" dirty="0" smtClean="0"/>
              <a:t>ricerca</a:t>
            </a:r>
            <a:r>
              <a:rPr lang="it-IT" b="1" dirty="0" smtClean="0"/>
              <a:t> e </a:t>
            </a:r>
            <a:r>
              <a:rPr lang="it-IT" sz="3600" b="1" dirty="0" smtClean="0"/>
              <a:t>didattica </a:t>
            </a:r>
            <a:r>
              <a:rPr lang="it-IT" b="1" dirty="0" smtClean="0"/>
              <a:t>per il progresso  culturale civile ed economico della Repubblica.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IMPRESE A PROPRIETA’ </a:t>
            </a:r>
            <a:br>
              <a:rPr lang="it-IT" b="1" smtClean="0"/>
            </a:br>
            <a:r>
              <a:rPr lang="it-IT" b="1" smtClean="0"/>
              <a:t>FAMIGLIARE E LORO DIREZIONE</a:t>
            </a:r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dirty="0" smtClean="0"/>
          </a:p>
          <a:p>
            <a:pPr eaLnBrk="1" hangingPunct="1">
              <a:buFont typeface="Arial" charset="0"/>
              <a:buNone/>
            </a:pPr>
            <a:r>
              <a:rPr lang="it-IT" sz="2000" b="1" dirty="0" smtClean="0"/>
              <a:t>                                 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PROPRIETA’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FAMIGLIA           </a:t>
            </a:r>
            <a:r>
              <a:rPr lang="it-IT" sz="2000" b="1" dirty="0" smtClean="0"/>
              <a:t>DIREZIONE  </a:t>
            </a:r>
            <a:r>
              <a:rPr lang="it-IT" sz="2400" b="1" dirty="0" smtClean="0"/>
              <a:t>IN </a:t>
            </a:r>
            <a:r>
              <a:rPr lang="it-IT" sz="2000" b="1" dirty="0" smtClean="0"/>
              <a:t>FAMIGLIA</a:t>
            </a:r>
          </a:p>
          <a:p>
            <a:pPr eaLnBrk="1" hangingPunct="1"/>
            <a:r>
              <a:rPr lang="it-IT" b="1" dirty="0" smtClean="0"/>
              <a:t>GERMANIA         89%                           28%</a:t>
            </a:r>
          </a:p>
          <a:p>
            <a:pPr eaLnBrk="1" hangingPunct="1"/>
            <a:r>
              <a:rPr lang="it-IT" b="1" dirty="0" smtClean="0"/>
              <a:t>ITALIA                  85%               </a:t>
            </a:r>
            <a:r>
              <a:rPr lang="it-IT" dirty="0" smtClean="0"/>
              <a:t> </a:t>
            </a:r>
            <a:r>
              <a:rPr lang="it-IT" b="1" dirty="0" smtClean="0"/>
              <a:t>           66%</a:t>
            </a:r>
          </a:p>
          <a:p>
            <a:pPr eaLnBrk="1" hangingPunct="1"/>
            <a:r>
              <a:rPr lang="it-IT" b="1" dirty="0" smtClean="0"/>
              <a:t>SPAGNA              83%                           35%</a:t>
            </a:r>
          </a:p>
          <a:p>
            <a:pPr eaLnBrk="1" hangingPunct="1"/>
            <a:r>
              <a:rPr lang="it-IT" b="1" dirty="0" smtClean="0"/>
              <a:t>FRANCIA             80%                           25%</a:t>
            </a:r>
          </a:p>
          <a:p>
            <a:pPr eaLnBrk="1" hangingPunct="1"/>
            <a:r>
              <a:rPr lang="it-IT" b="1" dirty="0" smtClean="0"/>
              <a:t>INGHILTERRA     80%                           10%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eaLnBrk="1" hangingPunct="1"/>
            <a:r>
              <a:rPr lang="it-IT" b="1" dirty="0" smtClean="0"/>
              <a:t>UN POSSIBILE QUADRO </a:t>
            </a:r>
            <a:r>
              <a:rPr lang="it-IT" b="1" dirty="0" err="1" smtClean="0"/>
              <a:t>DI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COMPETENZE PER IL XXI SECOLO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133056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b="1" dirty="0" smtClean="0"/>
              <a:t>   -SAPER COGLIERE SENSO, SIGNIFICATO, VALORE DELLE SITUAZIONI E DELLE COSE DANDO LORO UN PESO EQUILIBRATO</a:t>
            </a:r>
          </a:p>
          <a:p>
            <a:pPr algn="just" eaLnBrk="1" hangingPunct="1">
              <a:buFont typeface="Arial" charset="0"/>
              <a:buNone/>
            </a:pPr>
            <a:r>
              <a:rPr lang="it-IT" b="1" dirty="0" smtClean="0"/>
              <a:t>   -SVILUPPARE LA CULTURA DELLA RESPONSABILITA’ INDIVIDUALE, VALORIZZANDO ONESTA’ INTELLETTUALE, SENSO ETICO,  AUTONOMIA,  FLESSIBILITA’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18487" cy="1417638"/>
          </a:xfrm>
        </p:spPr>
        <p:txBody>
          <a:bodyPr/>
          <a:lstStyle/>
          <a:p>
            <a:pPr eaLnBrk="1" hangingPunct="1"/>
            <a:r>
              <a:rPr lang="it-IT" b="1" smtClean="0"/>
              <a:t>COMPETENZE PER IL XXI SECOLO</a:t>
            </a:r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b="1" dirty="0" smtClean="0"/>
              <a:t>    -SVILUPPARE LA CAPACITA’ </a:t>
            </a:r>
            <a:r>
              <a:rPr lang="it-IT" b="1" dirty="0" err="1" smtClean="0"/>
              <a:t>DI</a:t>
            </a:r>
            <a:r>
              <a:rPr lang="it-IT" b="1" dirty="0" smtClean="0"/>
              <a:t> VALUTARE E </a:t>
            </a:r>
            <a:r>
              <a:rPr lang="it-IT" b="1" dirty="0" err="1" smtClean="0"/>
              <a:t>DI</a:t>
            </a:r>
            <a:r>
              <a:rPr lang="it-IT" b="1" dirty="0" smtClean="0"/>
              <a:t> AUTO-VALUTARSI IN MODO DA VALORIZZARE I PROPRI TALENTI E RICONOSCERE I LIMITI.</a:t>
            </a:r>
          </a:p>
          <a:p>
            <a:pPr algn="just" eaLnBrk="1" hangingPunct="1">
              <a:buFont typeface="Arial" charset="0"/>
              <a:buNone/>
            </a:pPr>
            <a:r>
              <a:rPr lang="it-IT" b="1" dirty="0" smtClean="0"/>
              <a:t>    -SVILUPPARE LA CAPACITA’ </a:t>
            </a:r>
            <a:r>
              <a:rPr lang="it-IT" b="1" dirty="0" err="1" smtClean="0"/>
              <a:t>DI</a:t>
            </a:r>
            <a:r>
              <a:rPr lang="it-IT" b="1" dirty="0" smtClean="0"/>
              <a:t> RELAZIONARSI IN MODO POSITIVO CON LA COMPLESSITA’ DEGLI  INDIVIDUI, COMPRESA LA PROPRIA.</a:t>
            </a:r>
          </a:p>
          <a:p>
            <a:pPr algn="just" eaLnBrk="1" hangingPunct="1">
              <a:buFont typeface="Arial" charset="0"/>
              <a:buNone/>
            </a:pPr>
            <a:r>
              <a:rPr lang="it-IT" b="1" dirty="0" smtClean="0"/>
              <a:t>    -SAPER RISOLVERE PROBLEMI, INDIVIDUARE COLLEGAMENTI E RELAZIONI, E PRENDERE DECISIONI.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SITI DI RIFERIMENTO</a:t>
            </a:r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b="1" dirty="0" smtClean="0"/>
          </a:p>
          <a:p>
            <a:pPr eaLnBrk="1" hangingPunct="1"/>
            <a:r>
              <a:rPr lang="it-IT" sz="3600" b="1" dirty="0" smtClean="0"/>
              <a:t>www.UNIVERSITALY.it</a:t>
            </a:r>
          </a:p>
          <a:p>
            <a:pPr eaLnBrk="1" hangingPunct="1"/>
            <a:r>
              <a:rPr lang="it-IT" sz="3600" b="1" dirty="0" smtClean="0"/>
              <a:t>www.ALMALAUREA.it</a:t>
            </a:r>
          </a:p>
          <a:p>
            <a:pPr eaLnBrk="1" hangingPunct="1"/>
            <a:r>
              <a:rPr lang="it-IT" sz="3600" b="1" dirty="0" smtClean="0"/>
              <a:t>www.ALMADIPLOMA.it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80400" cy="1143000"/>
          </a:xfrm>
        </p:spPr>
        <p:txBody>
          <a:bodyPr/>
          <a:lstStyle/>
          <a:p>
            <a:pPr eaLnBrk="1" hangingPunct="1"/>
            <a:r>
              <a:rPr lang="it-IT" b="1" dirty="0" smtClean="0"/>
              <a:t>PER CHI VOLESSE CONTATTARCI: 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>
          <a:xfrm>
            <a:off x="468313" y="1628775"/>
            <a:ext cx="8085137" cy="44545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it-IT" sz="4800" b="1" smtClean="0">
                <a:hlinkClick r:id="rId2"/>
              </a:rPr>
              <a:t>orientamento@liuc.it</a:t>
            </a:r>
          </a:p>
          <a:p>
            <a:pPr algn="ctr" eaLnBrk="1" hangingPunct="1">
              <a:buFont typeface="Arial" charset="0"/>
              <a:buNone/>
            </a:pPr>
            <a:r>
              <a:rPr lang="it-IT" sz="4800" b="1" smtClean="0">
                <a:hlinkClick r:id="rId2"/>
              </a:rPr>
              <a:t>mpuglisi@liuc.it</a:t>
            </a:r>
            <a:endParaRPr lang="it-IT" sz="4800" b="1" smtClean="0"/>
          </a:p>
          <a:p>
            <a:pPr algn="ctr" eaLnBrk="1" hangingPunct="1">
              <a:buFont typeface="Arial" charset="0"/>
              <a:buNone/>
            </a:pPr>
            <a:r>
              <a:rPr lang="it-IT" sz="4800" b="1" smtClean="0"/>
              <a:t>0331-572300</a:t>
            </a:r>
          </a:p>
          <a:p>
            <a:pPr algn="ctr" eaLnBrk="1" hangingPunct="1">
              <a:buFont typeface="Arial" charset="0"/>
              <a:buNone/>
            </a:pPr>
            <a:endParaRPr lang="it-IT" sz="4800" b="1" smtClean="0"/>
          </a:p>
          <a:p>
            <a:pPr algn="ctr" eaLnBrk="1" hangingPunct="1">
              <a:buFont typeface="Arial" charset="0"/>
              <a:buNone/>
            </a:pPr>
            <a:r>
              <a:rPr lang="it-IT" sz="6000" b="1" smtClean="0"/>
              <a:t>www.liuc.it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segue Legge 240</a:t>
            </a: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it-IT" smtClean="0"/>
          </a:p>
          <a:p>
            <a:pPr algn="just" eaLnBrk="1" hangingPunct="1"/>
            <a:r>
              <a:rPr lang="it-IT" b="1" smtClean="0"/>
              <a:t>2) In attuazione delle disposizioni di cui all’articolo 33 e al titolo V  della Costituzione,</a:t>
            </a:r>
          </a:p>
          <a:p>
            <a:pPr algn="just" eaLnBrk="1" hangingPunct="1">
              <a:buFont typeface="Arial" charset="0"/>
              <a:buNone/>
            </a:pPr>
            <a:r>
              <a:rPr lang="it-IT" b="1" smtClean="0"/>
              <a:t>    ciascuna università opera ispirandosi a </a:t>
            </a:r>
            <a:r>
              <a:rPr lang="it-IT" sz="3600" b="1" smtClean="0"/>
              <a:t>principi di autonomia e di responsabilità</a:t>
            </a:r>
            <a:r>
              <a:rPr lang="it-IT" b="1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Qualche numero </a:t>
            </a:r>
            <a:br>
              <a:rPr lang="it-IT" b="1" smtClean="0"/>
            </a:br>
            <a:r>
              <a:rPr lang="it-IT" b="1" smtClean="0"/>
              <a:t>per definire il contesto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395288" y="1844675"/>
            <a:ext cx="8291512" cy="4281488"/>
          </a:xfrm>
        </p:spPr>
        <p:txBody>
          <a:bodyPr/>
          <a:lstStyle/>
          <a:p>
            <a:pPr eaLnBrk="1" hangingPunct="1"/>
            <a:r>
              <a:rPr lang="it-IT" sz="3600" b="1" smtClean="0"/>
              <a:t>84 UNIVERSITA’ IN ITALIA  </a:t>
            </a:r>
          </a:p>
          <a:p>
            <a:pPr eaLnBrk="1" hangingPunct="1"/>
            <a:r>
              <a:rPr lang="it-IT" sz="3600" b="1" smtClean="0"/>
              <a:t>67 STATALI, 17 NON STATALI, E LE TELEMATICHE</a:t>
            </a:r>
          </a:p>
          <a:p>
            <a:pPr eaLnBrk="1" hangingPunct="1"/>
            <a:r>
              <a:rPr lang="it-IT" sz="3600" b="1" smtClean="0"/>
              <a:t>4300 CORSI DI LAUREA SUDDIVISI IN</a:t>
            </a:r>
          </a:p>
          <a:p>
            <a:pPr eaLnBrk="1" hangingPunct="1">
              <a:buFont typeface="Arial" charset="0"/>
              <a:buNone/>
            </a:pPr>
            <a:r>
              <a:rPr lang="it-IT" sz="3600" b="1" smtClean="0"/>
              <a:t>-CORSI TRIENNALI           &gt;    LAUREA          </a:t>
            </a:r>
          </a:p>
          <a:p>
            <a:pPr eaLnBrk="1" hangingPunct="1">
              <a:buFont typeface="Arial" charset="0"/>
              <a:buNone/>
            </a:pPr>
            <a:r>
              <a:rPr lang="it-IT" sz="3600" b="1" smtClean="0"/>
              <a:t>-MAGISTRALI  (</a:t>
            </a:r>
            <a:r>
              <a:rPr lang="it-IT" b="1" smtClean="0"/>
              <a:t>2 ANNI</a:t>
            </a:r>
            <a:r>
              <a:rPr lang="it-IT" sz="3600" b="1" smtClean="0"/>
              <a:t>)   &gt;    L. MAGISTRALE</a:t>
            </a:r>
          </a:p>
          <a:p>
            <a:pPr eaLnBrk="1" hangingPunct="1">
              <a:buFont typeface="Arial" charset="0"/>
              <a:buNone/>
            </a:pPr>
            <a:r>
              <a:rPr lang="it-IT" sz="3600" b="1" smtClean="0"/>
              <a:t>-A CICLO UNICO (</a:t>
            </a:r>
            <a:r>
              <a:rPr lang="it-IT" b="1" smtClean="0"/>
              <a:t>5/6 ANNI</a:t>
            </a:r>
            <a:r>
              <a:rPr lang="it-IT" sz="3600" b="1" smtClean="0"/>
              <a:t>)  L. MAGISTRALE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5400" b="1" smtClean="0"/>
              <a:t>Le 4 macro aree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it-IT" sz="4400" b="1" smtClean="0"/>
          </a:p>
          <a:p>
            <a:pPr eaLnBrk="1" hangingPunct="1"/>
            <a:r>
              <a:rPr lang="it-IT" sz="4400" b="1" smtClean="0"/>
              <a:t>SANITARIA  (medicina, farmacia)</a:t>
            </a:r>
          </a:p>
          <a:p>
            <a:pPr eaLnBrk="1" hangingPunct="1"/>
            <a:r>
              <a:rPr lang="it-IT" sz="4400" b="1" smtClean="0"/>
              <a:t>SOCIALE      (economia, giurispr.)</a:t>
            </a:r>
          </a:p>
          <a:p>
            <a:pPr eaLnBrk="1" hangingPunct="1"/>
            <a:r>
              <a:rPr lang="it-IT" sz="4400" b="1" smtClean="0"/>
              <a:t>SCIENTIFICA (ingegneria, archit.)</a:t>
            </a:r>
          </a:p>
          <a:p>
            <a:pPr eaLnBrk="1" hangingPunct="1"/>
            <a:r>
              <a:rPr lang="it-IT" sz="4400" b="1" smtClean="0"/>
              <a:t>UMANISTICA (lettere, storia…)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 LA SITUAZIONE IN ITALIA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IL SISTEMA  UNIVERSITARIO NAZIONALE 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   VEDE ANCORA: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-</a:t>
            </a:r>
            <a:r>
              <a:rPr lang="it-IT" b="1" i="1" dirty="0" smtClean="0"/>
              <a:t>POCHI LAUREATI RISPETTO EUROPA/MONDO.</a:t>
            </a:r>
          </a:p>
          <a:p>
            <a:pPr eaLnBrk="1" hangingPunct="1">
              <a:buFont typeface="Arial" charset="0"/>
              <a:buNone/>
            </a:pPr>
            <a:r>
              <a:rPr lang="it-IT" b="1" i="1" dirty="0" smtClean="0"/>
              <a:t>-TROPPI ABBANDONI, SPECIE AL PRIMO ANNO.</a:t>
            </a:r>
          </a:p>
          <a:p>
            <a:pPr eaLnBrk="1" hangingPunct="1">
              <a:buFont typeface="Arial" charset="0"/>
              <a:buNone/>
            </a:pPr>
            <a:r>
              <a:rPr lang="it-IT" b="1" i="1" dirty="0" smtClean="0"/>
              <a:t>-MOLTI “FUORI CORSO”.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DA 10 ANNI CALANO LE IMMATRICOLAZIONI: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DA 320.000 A 270.000.</a:t>
            </a:r>
          </a:p>
          <a:p>
            <a:pPr eaLnBrk="1" hangingPunct="1">
              <a:buFont typeface="Arial" charset="0"/>
              <a:buNone/>
            </a:pPr>
            <a:r>
              <a:rPr lang="it-IT" b="1" dirty="0" smtClean="0"/>
              <a:t>UN LIEVE SEGNALE </a:t>
            </a:r>
            <a:r>
              <a:rPr lang="it-IT" b="1" dirty="0" err="1" smtClean="0"/>
              <a:t>DI</a:t>
            </a:r>
            <a:r>
              <a:rPr lang="it-IT" b="1" dirty="0" smtClean="0"/>
              <a:t> RIPRESA QUEST’ANNO </a:t>
            </a:r>
          </a:p>
          <a:p>
            <a:pPr eaLnBrk="1" hangingPunct="1">
              <a:buFont typeface="Arial" charset="0"/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DATI DEL MIUR PER IL 15/16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 smtClean="0"/>
              <a:t>271.000 IMMATRICOLATI    55% FEMMINE</a:t>
            </a:r>
          </a:p>
          <a:p>
            <a:pPr algn="just">
              <a:buNone/>
            </a:pPr>
            <a:r>
              <a:rPr lang="it-IT" b="1" dirty="0" smtClean="0"/>
              <a:t>    +6000 RISPETTO AL 14/15</a:t>
            </a:r>
          </a:p>
          <a:p>
            <a:pPr algn="just">
              <a:buNone/>
            </a:pPr>
            <a:r>
              <a:rPr lang="it-IT" b="1" dirty="0" smtClean="0"/>
              <a:t>-CALA MEDICINA, SALE INGEGNERIA.</a:t>
            </a:r>
          </a:p>
          <a:p>
            <a:pPr algn="just">
              <a:buNone/>
            </a:pPr>
            <a:r>
              <a:rPr lang="it-IT" b="1" dirty="0" smtClean="0"/>
              <a:t>-ACCEDONO DIRETTAMENTE DOPO IL V ANNO:</a:t>
            </a:r>
          </a:p>
          <a:p>
            <a:pPr algn="just">
              <a:buNone/>
            </a:pPr>
            <a:r>
              <a:rPr lang="it-IT" b="1" dirty="0" smtClean="0"/>
              <a:t> 73% LICEI,  32% TECNICI,  2% PROFESSIONALI</a:t>
            </a:r>
          </a:p>
          <a:p>
            <a:pPr algn="just">
              <a:buNone/>
            </a:pPr>
            <a:r>
              <a:rPr lang="it-IT" b="1" dirty="0" smtClean="0"/>
              <a:t>-LA LOMBARDIA E’ LA PRIMA REGIONE</a:t>
            </a:r>
          </a:p>
          <a:p>
            <a:pPr algn="just">
              <a:buNone/>
            </a:pPr>
            <a:r>
              <a:rPr lang="it-IT" b="1" dirty="0" smtClean="0"/>
              <a:t> QUANTO A PASSAGGIO DIRETTO.</a:t>
            </a:r>
          </a:p>
          <a:p>
            <a:pPr algn="just">
              <a:buNone/>
            </a:pPr>
            <a:r>
              <a:rPr lang="it-IT" b="1" dirty="0" smtClean="0"/>
              <a:t> </a:t>
            </a:r>
            <a:endParaRPr lang="it-IT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/>
            </a:r>
            <a:br>
              <a:rPr lang="it-IT" dirty="0" smtClean="0"/>
            </a:br>
            <a:r>
              <a:rPr lang="it-IT" sz="4800" b="1" dirty="0" smtClean="0"/>
              <a:t>L’ ACCESSO DOPO IL DIPLOMA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3600" b="1" dirty="0" smtClean="0"/>
              <a:t>  -ACCESSO PROGRAMMATO NAZIONALE</a:t>
            </a:r>
          </a:p>
          <a:p>
            <a:pPr eaLnBrk="1" hangingPunct="1">
              <a:buFont typeface="Arial" charset="0"/>
              <a:buNone/>
            </a:pPr>
            <a:r>
              <a:rPr lang="it-IT" sz="3600" b="1" dirty="0" smtClean="0"/>
              <a:t>   (es. Medicina, Architettura)  (TEST)</a:t>
            </a:r>
          </a:p>
          <a:p>
            <a:pPr eaLnBrk="1" hangingPunct="1">
              <a:buFont typeface="Arial" charset="0"/>
              <a:buNone/>
            </a:pPr>
            <a:r>
              <a:rPr lang="it-IT" sz="3600" b="1" dirty="0" smtClean="0"/>
              <a:t>  -ACCESSO LIBERO  (NO TEST)</a:t>
            </a:r>
          </a:p>
          <a:p>
            <a:pPr eaLnBrk="1" hangingPunct="1">
              <a:buFont typeface="Arial" charset="0"/>
              <a:buNone/>
            </a:pPr>
            <a:r>
              <a:rPr lang="it-IT" sz="3600" b="1" dirty="0" smtClean="0"/>
              <a:t>  -ACCESSO PROGRAMMATO LOCALE</a:t>
            </a:r>
          </a:p>
          <a:p>
            <a:pPr eaLnBrk="1" hangingPunct="1">
              <a:buFont typeface="Arial" charset="0"/>
              <a:buNone/>
            </a:pPr>
            <a:r>
              <a:rPr lang="it-IT" sz="3600" b="1" dirty="0" smtClean="0"/>
              <a:t>   (a discrezione degli Atenei)</a:t>
            </a:r>
          </a:p>
          <a:p>
            <a:pPr eaLnBrk="1" hangingPunct="1">
              <a:buFont typeface="Arial" charset="0"/>
              <a:buNone/>
            </a:pPr>
            <a:r>
              <a:rPr lang="it-IT" sz="3600" b="1" dirty="0" smtClean="0"/>
              <a:t>  -ACCESSO “MISTO”  (TEST/NO TEST)</a:t>
            </a:r>
          </a:p>
          <a:p>
            <a:pPr eaLnBrk="1" hangingPunct="1">
              <a:buFont typeface="Arial" charset="0"/>
              <a:buNone/>
            </a:pPr>
            <a:r>
              <a:rPr lang="it-IT" sz="3600" b="1" dirty="0" smtClean="0"/>
              <a:t>   es. a seguito del voto di maturità)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476375"/>
          </a:xfrm>
        </p:spPr>
        <p:txBody>
          <a:bodyPr/>
          <a:lstStyle/>
          <a:p>
            <a:pPr eaLnBrk="1" hangingPunct="1"/>
            <a:r>
              <a:rPr lang="it-IT" sz="4000" b="1" dirty="0" smtClean="0"/>
              <a:t>PRINCIPALI CRITICITA’ DEL SISTEMA 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467544" y="980728"/>
            <a:ext cx="8147248" cy="5433467"/>
          </a:xfrm>
        </p:spPr>
        <p:txBody>
          <a:bodyPr/>
          <a:lstStyle/>
          <a:p>
            <a:pPr eaLnBrk="1" hangingPunct="1"/>
            <a:r>
              <a:rPr lang="it-IT" b="1" dirty="0" smtClean="0"/>
              <a:t>SCARSA MOBILITA’ INTERNAZIONALE</a:t>
            </a:r>
          </a:p>
          <a:p>
            <a:pPr eaLnBrk="1" hangingPunct="1"/>
            <a:r>
              <a:rPr lang="it-IT" b="1" dirty="0" smtClean="0"/>
              <a:t>ABBANDONI  –IN GENERE AL PRIMO ANNO</a:t>
            </a:r>
          </a:p>
          <a:p>
            <a:pPr eaLnBrk="1" hangingPunct="1"/>
            <a:r>
              <a:rPr lang="it-IT" b="1" dirty="0" smtClean="0"/>
              <a:t>SCARSI CONTATTI CON IL MONDO DELLE PROFESSIONI</a:t>
            </a:r>
          </a:p>
          <a:p>
            <a:pPr eaLnBrk="1" hangingPunct="1"/>
            <a:r>
              <a:rPr lang="it-IT" b="1" dirty="0" smtClean="0"/>
              <a:t>SCARSA CURA DELLE SOFT SKILLS TRASVERSALI</a:t>
            </a:r>
          </a:p>
          <a:p>
            <a:pPr eaLnBrk="1" hangingPunct="1"/>
            <a:r>
              <a:rPr lang="it-IT" b="1" dirty="0" smtClean="0"/>
              <a:t>SCARSA DIFFERENZIAZIONE TRA  I  PERCORSI TRIENNALI E I PERCORSI  MAGISTRALI</a:t>
            </a:r>
          </a:p>
          <a:p>
            <a:pPr eaLnBrk="1" hangingPunct="1"/>
            <a:r>
              <a:rPr lang="it-IT" b="1" dirty="0" smtClean="0"/>
              <a:t>DAL CANTO LORO,  LE UNIVERSITA’ LAMENTANO  GLI SCARSI </a:t>
            </a:r>
            <a:r>
              <a:rPr lang="it-IT" b="1" dirty="0" err="1" smtClean="0"/>
              <a:t>FINANZIAMENTI…</a:t>
            </a:r>
            <a:endParaRPr lang="it-IT" b="1" dirty="0" smtClean="0"/>
          </a:p>
          <a:p>
            <a:pPr eaLnBrk="1" hangingPunct="1">
              <a:buNone/>
            </a:pPr>
            <a:endParaRPr lang="it-IT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895</Words>
  <Application>Microsoft Office PowerPoint</Application>
  <PresentationFormat>Presentazione su schermo (4:3)</PresentationFormat>
  <Paragraphs>143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          intervento a cura di michele puglisi    LIUC-Università Cattaneo    Tradate – 30 marzo 2016   Liceo Marie Curie</vt:lpstr>
      <vt:lpstr>LEGGE 30 DICEMBRE 2010, N. 240</vt:lpstr>
      <vt:lpstr>segue Legge 240</vt:lpstr>
      <vt:lpstr>Qualche numero  per definire il contesto</vt:lpstr>
      <vt:lpstr>Le 4 macro aree</vt:lpstr>
      <vt:lpstr> LA SITUAZIONE IN ITALIA</vt:lpstr>
      <vt:lpstr>I DATI DEL MIUR PER IL 15/16</vt:lpstr>
      <vt:lpstr> L’ ACCESSO DOPO IL DIPLOMA </vt:lpstr>
      <vt:lpstr>PRINCIPALI CRITICITA’ DEL SISTEMA </vt:lpstr>
      <vt:lpstr>COME SCEGLIERE DUNQUE?</vt:lpstr>
      <vt:lpstr>IL PERCORSO CHE VA SEGUITO:</vt:lpstr>
      <vt:lpstr>Le 8 competenze chiave per la cittadinanza europea </vt:lpstr>
      <vt:lpstr>Le competenze richieste in genere dal mondo delle professioni</vt:lpstr>
      <vt:lpstr>ORGANIZZATIVE</vt:lpstr>
      <vt:lpstr>RELAZIONALI</vt:lpstr>
      <vt:lpstr>PERSONALI</vt:lpstr>
      <vt:lpstr>PRINCIPALI ELEMENTI NELLA SELEZIONE DI PERSONALE LAUREATO</vt:lpstr>
      <vt:lpstr>UN CIRCOLO VIZIOSO?</vt:lpstr>
      <vt:lpstr>SISTEMA IMPRESE</vt:lpstr>
      <vt:lpstr>IMPRESE A PROPRIETA’  FAMIGLIARE E LORO DIREZIONE</vt:lpstr>
      <vt:lpstr>UN POSSIBILE QUADRO DI COMPETENZE PER IL XXI SECOLO</vt:lpstr>
      <vt:lpstr>COMPETENZE PER IL XXI SECOLO</vt:lpstr>
      <vt:lpstr>SITI DI RIFERIMENTO</vt:lpstr>
      <vt:lpstr>PER CHI VOLESSE CONTATTARCI: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L’UNIVERSITA’ DELLE RIFORME intervento a cura di michele puglisi</dc:title>
  <dc:creator>pb</dc:creator>
  <cp:lastModifiedBy>corso</cp:lastModifiedBy>
  <cp:revision>84</cp:revision>
  <dcterms:created xsi:type="dcterms:W3CDTF">2016-01-19T18:40:13Z</dcterms:created>
  <dcterms:modified xsi:type="dcterms:W3CDTF">2016-03-30T18:57:20Z</dcterms:modified>
</cp:coreProperties>
</file>